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264" r:id="rId4"/>
    <p:sldId id="290" r:id="rId5"/>
    <p:sldId id="262" r:id="rId6"/>
    <p:sldId id="291" r:id="rId7"/>
    <p:sldId id="266" r:id="rId8"/>
    <p:sldId id="293" r:id="rId9"/>
    <p:sldId id="268" r:id="rId10"/>
    <p:sldId id="260" r:id="rId11"/>
    <p:sldId id="294" r:id="rId12"/>
    <p:sldId id="295" r:id="rId13"/>
    <p:sldId id="296" r:id="rId14"/>
    <p:sldId id="297" r:id="rId15"/>
    <p:sldId id="298" r:id="rId16"/>
    <p:sldId id="299" r:id="rId17"/>
    <p:sldId id="265" r:id="rId18"/>
    <p:sldId id="280" r:id="rId19"/>
    <p:sldId id="284" r:id="rId20"/>
    <p:sldId id="300" r:id="rId21"/>
    <p:sldId id="278" r:id="rId22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4"/>
    </p:embeddedFont>
    <p:embeddedFont>
      <p:font typeface="함초롬돋움" panose="020B0604000101010101" pitchFamily="50" charset="-127"/>
      <p:regular r:id="rId25"/>
      <p:bold r:id="rId26"/>
    </p:embeddedFont>
    <p:embeddedFont>
      <p:font typeface="나눔스퀘어" panose="020B0600000101010101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F8E3"/>
    <a:srgbClr val="C5E0B4"/>
    <a:srgbClr val="54B664"/>
    <a:srgbClr val="DD9B25"/>
    <a:srgbClr val="EBC47D"/>
    <a:srgbClr val="FFDD50"/>
    <a:srgbClr val="F3C800"/>
    <a:srgbClr val="DEB400"/>
    <a:srgbClr val="FDD2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1950" y="107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1</a:t>
            </a:r>
            <a:r>
              <a:rPr lang="ko-KR" altLang="en-US" dirty="0"/>
              <a:t>인 미디어 시장이 활성화가 되면서 </a:t>
            </a:r>
            <a:r>
              <a:rPr lang="ko-KR" altLang="en-US" dirty="0" err="1"/>
              <a:t>크리에이터들이</a:t>
            </a:r>
            <a:r>
              <a:rPr lang="ko-KR" altLang="en-US" dirty="0"/>
              <a:t> 급증했지만 그에 따른 편집자를 구하는 플랫폼은 </a:t>
            </a:r>
            <a:r>
              <a:rPr lang="ko-KR" altLang="en-US" dirty="0" err="1"/>
              <a:t>활성화되지않음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538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2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584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3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14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85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53427-3D4E-4828-B3F4-F00C38FE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BF8CF-3345-495B-B039-1F089694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691EF-6B43-45FA-A27D-90C7A9AD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D6204-B118-4825-BEC3-0F07C4D9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2E987-31EF-4D60-9854-0E60E1AA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4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0EC62-46DE-4EFA-BB3D-F7D94DC9D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94D09F-B76B-44A4-BC4E-C447D166C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CA96-DF23-48B8-ADBB-954B374D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0004F-60AC-4055-9530-B1359078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D6CB3-A2A0-4A03-868A-4CA4E59A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068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4BF06-F7B6-4465-9113-AC6C52F7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A6DF6D-A006-4FC6-8DA0-BFD0E8EB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11206-D29B-445F-A7F2-61599BC6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16E9-466B-4B90-8599-A69B32524036}" type="datetimeFigureOut">
              <a:rPr lang="ko-KR" altLang="en-US" smtClean="0"/>
              <a:t>2019-12-13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0AF01-3E70-4F44-84A1-F04A16F9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D665-F5A5-4318-92BF-0C8DEE25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D519-E25E-47F3-B2CF-BAE77E35CE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239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8E468-8294-4341-9676-3CF89569D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8A28A-DC87-408D-B4D2-59DCF6F5B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1409D-17DB-4B17-A0D1-C99F637C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16E9-466B-4B90-8599-A69B32524036}" type="datetimeFigureOut">
              <a:rPr lang="ko-KR" altLang="en-US" smtClean="0"/>
              <a:t>2019-12-13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1F0D19-2A02-4AD9-8F19-30E7229C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DF7E7-39A4-45AF-994C-60243513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D519-E25E-47F3-B2CF-BAE77E35CE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45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61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F8D63-B092-46FB-A796-F357A7BE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842A0-76B3-4527-8076-F9EA880A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B0359-3501-4A26-AC36-0A5F97F5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4188D-C88D-41E9-985D-3C5787A1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3AFB0-5CD5-40C0-8178-A27E5D57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9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659F0-AD3A-4252-96C0-A4B77B26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D956B-54D8-4828-8D34-22D0F2B00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51796F-0064-4318-AB80-BA600D25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654D2-4C37-49CA-995C-A10754B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76B968-0976-4FD6-B2B1-E744060B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072B3-B59B-44FD-BAB9-33E91276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A2BCE-F231-48CA-B36F-6C8CFC02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E6961B-F4DF-4CC9-8A91-88193E7F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E326C-0F04-43A7-9CC3-6768534C8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828519-F6E1-4193-9292-B6846EF0B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0034CA-AF4F-4D7C-AC52-24DFF4F43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E4D8E-5B76-4E2E-97E4-52BA0675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B1BA6D-F20C-4791-9963-5CC41F4E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D24641-7912-4C0C-91D5-9520DFE5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3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D3DE9-D38E-4ED7-9F02-D2C0EAD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F4CE11-C016-49DB-A645-340D38D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DA553B-4966-4E6B-87AE-BF33DEF4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E549F5-DBB7-41C2-B002-C2BB9741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9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5F3942-2AF7-4935-A190-94960654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1B9E54-2F7C-4ECD-8881-2693A1BC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8D7CA-27F8-4DDE-BF3F-77FDCB19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75C87-556B-4980-B61D-61C624D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0ACE1-F518-426F-BFCA-9A8BE90D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B5DDB0-DE13-45E0-8965-60728FEB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0795-704C-4E0C-A28F-7E133D36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B9008-304E-4E78-997B-9310B786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40168-90A3-48F2-AEAC-47259F89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8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B65CF-A957-4C1A-ADFA-A28541D3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311A87-7C32-4126-B6C1-CB4A25057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6E8140-E293-43FF-B3F4-15E95FAE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CCFEA-D758-491E-96E0-E11498E9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F01BD-3453-4304-9844-7D270892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3794D-17E8-48D6-A84B-F3FC7164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63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C800"/>
          </a:solidFill>
          <a:ln>
            <a:solidFill>
              <a:srgbClr val="F3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3C800"/>
          </a:solidFill>
          <a:ln>
            <a:solidFill>
              <a:srgbClr val="F3C8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0584" y="637655"/>
            <a:ext cx="449162" cy="4528234"/>
          </a:xfrm>
          <a:prstGeom prst="rect">
            <a:avLst/>
          </a:prstGeom>
        </p:spPr>
        <p:txBody>
          <a:bodyPr vert="wordArtVertRtl" wrap="square">
            <a:spAutoFit/>
          </a:bodyPr>
          <a:lstStyle/>
          <a:p>
            <a:pPr lvl="0"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나눔스퀘어"/>
                <a:ea typeface="나눔스퀘어"/>
              </a:rPr>
              <a:t>모바일 프로그래밍 기말 발표</a:t>
            </a:r>
            <a:endParaRPr lang="ko-KR" altLang="en-US" sz="1600" b="1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2" name="사각형: 둥근 모서리 11"/>
          <p:cNvSpPr/>
          <p:nvPr/>
        </p:nvSpPr>
        <p:spPr>
          <a:xfrm rot="2700000" flipV="1">
            <a:off x="202788" y="4963513"/>
            <a:ext cx="404752" cy="404752"/>
          </a:xfrm>
          <a:prstGeom prst="roundRect">
            <a:avLst>
              <a:gd name="adj" fmla="val 22821"/>
            </a:avLst>
          </a:prstGeom>
          <a:solidFill>
            <a:srgbClr val="423630"/>
          </a:solidFill>
          <a:ln>
            <a:solidFill>
              <a:srgbClr val="423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54851" y="867291"/>
            <a:ext cx="6829114" cy="520142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lvl="0">
              <a:defRPr/>
            </a:pPr>
            <a:r>
              <a:rPr lang="en-US" altLang="ko-KR" sz="16600" dirty="0" err="1" smtClean="0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latin typeface="나눔스퀘어 ExtraBold"/>
                <a:ea typeface="나눔스퀘어 ExtraBold"/>
              </a:rPr>
              <a:t>Gomin</a:t>
            </a:r>
            <a:endParaRPr lang="en-US" altLang="ko-KR" sz="16600" dirty="0">
              <a:solidFill>
                <a:schemeClr val="tx1">
                  <a:lumMod val="75000"/>
                  <a:lumOff val="25000"/>
                  <a:alpha val="20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16600" dirty="0" smtClean="0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latin typeface="나눔스퀘어 ExtraBold"/>
                <a:ea typeface="나눔스퀘어 ExtraBold"/>
              </a:rPr>
              <a:t>Stop</a:t>
            </a:r>
            <a:endParaRPr lang="en-US" altLang="ko-KR" sz="16600" dirty="0">
              <a:solidFill>
                <a:schemeClr val="tx1">
                  <a:lumMod val="75000"/>
                  <a:lumOff val="25000"/>
                  <a:alpha val="2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0372" y="3093568"/>
            <a:ext cx="269016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Gomin</a:t>
            </a: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Stop</a:t>
            </a:r>
            <a:endParaRPr lang="en-US" altLang="ko-KR" sz="40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14" y="3093568"/>
            <a:ext cx="3690029" cy="3005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 rot="2700000">
            <a:off x="-904114" y="407151"/>
            <a:ext cx="6043698" cy="6043698"/>
          </a:xfrm>
          <a:prstGeom prst="roundRect">
            <a:avLst>
              <a:gd name="adj" fmla="val 22821"/>
            </a:avLst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3063" y="2095332"/>
            <a:ext cx="2709344" cy="2667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22CF8-974F-4E5D-9A55-F1992CB7E65B}"/>
              </a:ext>
            </a:extLst>
          </p:cNvPr>
          <p:cNvSpPr txBox="1"/>
          <p:nvPr/>
        </p:nvSpPr>
        <p:spPr>
          <a:xfrm>
            <a:off x="6096000" y="2767280"/>
            <a:ext cx="563449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03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</a:t>
            </a:r>
            <a:r>
              <a:rPr lang="en-US" altLang="ko-KR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기능</a:t>
            </a:r>
            <a:endParaRPr lang="ko-KR" altLang="en-US" sz="54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71" name="사각형: 둥근 모서리 2"/>
          <p:cNvSpPr/>
          <p:nvPr/>
        </p:nvSpPr>
        <p:spPr>
          <a:xfrm>
            <a:off x="4248618" y="4397716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3" name="사각형: 둥근 모서리 3"/>
          <p:cNvSpPr/>
          <p:nvPr/>
        </p:nvSpPr>
        <p:spPr>
          <a:xfrm>
            <a:off x="4248618" y="2030563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Loading_Activity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로딩 화면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8088556" y="3075057"/>
            <a:ext cx="29406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err="1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메인화면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로딩 전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구성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888" b="11380"/>
          <a:stretch/>
        </p:blipFill>
        <p:spPr>
          <a:xfrm>
            <a:off x="1179162" y="851102"/>
            <a:ext cx="2897539" cy="5125384"/>
          </a:xfrm>
          <a:prstGeom prst="rect">
            <a:avLst/>
          </a:prstGeom>
        </p:spPr>
      </p:pic>
      <p:sp>
        <p:nvSpPr>
          <p:cNvPr id="33" name="화살표: 아래쪽 7"/>
          <p:cNvSpPr/>
          <p:nvPr/>
        </p:nvSpPr>
        <p:spPr>
          <a:xfrm>
            <a:off x="5461636" y="3010094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64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71" name="사각형: 둥근 모서리 2"/>
          <p:cNvSpPr/>
          <p:nvPr/>
        </p:nvSpPr>
        <p:spPr>
          <a:xfrm>
            <a:off x="4248618" y="4397716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 Activity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3" name="사각형: 둥근 모서리 3"/>
          <p:cNvSpPr/>
          <p:nvPr/>
        </p:nvSpPr>
        <p:spPr>
          <a:xfrm>
            <a:off x="4248618" y="2030563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Activity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메인 화면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7773401" y="3029620"/>
            <a:ext cx="33414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err="1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메인액티비티</a:t>
            </a: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서브 </a:t>
            </a:r>
            <a:r>
              <a:rPr lang="ko-KR" altLang="en-US" sz="2000" b="1" dirty="0" err="1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액티비티로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전환할 수 있는 버튼 제공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화살표: 아래쪽 7"/>
          <p:cNvSpPr/>
          <p:nvPr/>
        </p:nvSpPr>
        <p:spPr>
          <a:xfrm>
            <a:off x="5461636" y="3010094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7256" b="17925"/>
          <a:stretch/>
        </p:blipFill>
        <p:spPr>
          <a:xfrm>
            <a:off x="1079835" y="1002959"/>
            <a:ext cx="3027612" cy="4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메뉴 선택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7542355" y="997005"/>
            <a:ext cx="3913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 선정 전</a:t>
            </a: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선호 카테고리 항목 선택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해당 카테고리에 맞는 결과 제시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7537" b="15356"/>
          <a:stretch/>
        </p:blipFill>
        <p:spPr>
          <a:xfrm>
            <a:off x="1226921" y="902661"/>
            <a:ext cx="3044089" cy="5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7034" b="15070"/>
          <a:stretch/>
        </p:blipFill>
        <p:spPr>
          <a:xfrm>
            <a:off x="4427274" y="942547"/>
            <a:ext cx="2989592" cy="5040114"/>
          </a:xfrm>
          <a:prstGeom prst="rect">
            <a:avLst/>
          </a:prstGeom>
        </p:spPr>
      </p:pic>
      <p:sp>
        <p:nvSpPr>
          <p:cNvPr id="34" name="사각형: 둥근 모서리 2"/>
          <p:cNvSpPr/>
          <p:nvPr/>
        </p:nvSpPr>
        <p:spPr>
          <a:xfrm>
            <a:off x="7634811" y="3140560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좋아요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싫어요 버튼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7634811" y="3785906"/>
            <a:ext cx="39130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사용자가 선호한 데이터 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Flash Memory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좋아요 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추가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싫어요 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삭제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데일리룩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 선택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7416532" y="999116"/>
            <a:ext cx="34100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 용량 감소 및 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 변경을 위해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서버에  사전  업로드  된 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다운 및 사용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34" name="사각형: 둥근 모서리 2"/>
          <p:cNvSpPr/>
          <p:nvPr/>
        </p:nvSpPr>
        <p:spPr>
          <a:xfrm>
            <a:off x="7496397" y="2234467"/>
            <a:ext cx="3330226" cy="835099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Glide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6954" b="10639"/>
          <a:stretch/>
        </p:blipFill>
        <p:spPr>
          <a:xfrm>
            <a:off x="1206043" y="938463"/>
            <a:ext cx="2805813" cy="50041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074" b="10918"/>
          <a:stretch/>
        </p:blipFill>
        <p:spPr>
          <a:xfrm>
            <a:off x="4195590" y="935184"/>
            <a:ext cx="2821273" cy="5007380"/>
          </a:xfrm>
          <a:prstGeom prst="rect">
            <a:avLst/>
          </a:prstGeom>
        </p:spPr>
      </p:pic>
      <p:sp>
        <p:nvSpPr>
          <p:cNvPr id="26" name="사각형: 둥근 모서리 9"/>
          <p:cNvSpPr/>
          <p:nvPr/>
        </p:nvSpPr>
        <p:spPr>
          <a:xfrm>
            <a:off x="7616353" y="4431867"/>
            <a:ext cx="3111676" cy="872804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</a:t>
            </a:r>
            <a:r>
              <a:rPr lang="ko-KR" altLang="en-US" sz="2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캐싱</a:t>
            </a: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지원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화살표: 아래쪽 7"/>
          <p:cNvSpPr/>
          <p:nvPr/>
        </p:nvSpPr>
        <p:spPr>
          <a:xfrm>
            <a:off x="8641523" y="3310087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5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6" y="126562"/>
            <a:ext cx="80130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데이트 코스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핫플레이스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6999" b="11197"/>
          <a:stretch/>
        </p:blipFill>
        <p:spPr>
          <a:xfrm>
            <a:off x="1129572" y="821493"/>
            <a:ext cx="2961028" cy="52423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7534" b="11115"/>
          <a:stretch/>
        </p:blipFill>
        <p:spPr>
          <a:xfrm>
            <a:off x="4333961" y="821493"/>
            <a:ext cx="2977532" cy="5242337"/>
          </a:xfrm>
          <a:prstGeom prst="rect">
            <a:avLst/>
          </a:prstGeom>
        </p:spPr>
      </p:pic>
      <p:sp>
        <p:nvSpPr>
          <p:cNvPr id="35" name="사각형: 둥근 모서리 2"/>
          <p:cNvSpPr/>
          <p:nvPr/>
        </p:nvSpPr>
        <p:spPr>
          <a:xfrm>
            <a:off x="7496397" y="2234468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ViewPager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/Adapter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사각형: 둥근 모서리 9"/>
          <p:cNvSpPr/>
          <p:nvPr/>
        </p:nvSpPr>
        <p:spPr>
          <a:xfrm>
            <a:off x="7513980" y="4470183"/>
            <a:ext cx="3419947" cy="872804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슬라이드 제공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화살표: 아래쪽 7"/>
          <p:cNvSpPr/>
          <p:nvPr/>
        </p:nvSpPr>
        <p:spPr>
          <a:xfrm>
            <a:off x="8641523" y="3137204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9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미니 게임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t="7356" b="13081"/>
          <a:stretch/>
        </p:blipFill>
        <p:spPr>
          <a:xfrm>
            <a:off x="1394237" y="823002"/>
            <a:ext cx="3023284" cy="5205892"/>
          </a:xfrm>
          <a:prstGeom prst="rect">
            <a:avLst/>
          </a:prstGeom>
        </p:spPr>
      </p:pic>
      <p:sp>
        <p:nvSpPr>
          <p:cNvPr id="34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5642532" y="2352787"/>
            <a:ext cx="39695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Translate Animation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미니게임 구성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err="1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난수를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통해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애니메이션의 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duration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다르게 지정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>
              <a:defRPr/>
            </a:pP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비행기의 날아가는 속도 차를    통해 승패 결정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사각형: 둥근 모서리 2"/>
          <p:cNvSpPr/>
          <p:nvPr/>
        </p:nvSpPr>
        <p:spPr>
          <a:xfrm>
            <a:off x="5642532" y="1783329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Translate Animation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4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70" name="사각형: 둥근 모서리 4"/>
          <p:cNvSpPr/>
          <p:nvPr/>
        </p:nvSpPr>
        <p:spPr>
          <a:xfrm>
            <a:off x="1744425" y="1408343"/>
            <a:ext cx="3330226" cy="1366461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 Activity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로의 이동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1" name="사각형: 둥근 모서리 2"/>
          <p:cNvSpPr/>
          <p:nvPr/>
        </p:nvSpPr>
        <p:spPr>
          <a:xfrm>
            <a:off x="1744426" y="1408343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사각형: 둥근 모서리 5"/>
          <p:cNvSpPr/>
          <p:nvPr/>
        </p:nvSpPr>
        <p:spPr>
          <a:xfrm>
            <a:off x="7117348" y="1408343"/>
            <a:ext cx="3330226" cy="1366461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관심 카테고리 항목 제공 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3" name="사각형: 둥근 모서리 3"/>
          <p:cNvSpPr/>
          <p:nvPr/>
        </p:nvSpPr>
        <p:spPr>
          <a:xfrm>
            <a:off x="7117348" y="1408343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SUB_Activity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화살표: 왼쪽/오른쪽 6"/>
          <p:cNvSpPr/>
          <p:nvPr/>
        </p:nvSpPr>
        <p:spPr>
          <a:xfrm>
            <a:off x="5379632" y="1757400"/>
            <a:ext cx="1447802" cy="6602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화살표: 아래쪽 7"/>
          <p:cNvSpPr/>
          <p:nvPr/>
        </p:nvSpPr>
        <p:spPr>
          <a:xfrm>
            <a:off x="2959508" y="2954255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6" name="사각형: 둥근 모서리 8"/>
          <p:cNvSpPr/>
          <p:nvPr/>
        </p:nvSpPr>
        <p:spPr>
          <a:xfrm>
            <a:off x="1294395" y="3978172"/>
            <a:ext cx="4230287" cy="1366461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Management</a:t>
            </a:r>
          </a:p>
          <a:p>
            <a:pPr algn="ctr"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카테고리별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항목 진입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사각형: 둥근 모서리 9"/>
          <p:cNvSpPr/>
          <p:nvPr/>
        </p:nvSpPr>
        <p:spPr>
          <a:xfrm>
            <a:off x="6667318" y="3988945"/>
            <a:ext cx="4230287" cy="1366461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데이터 및 이미지 송수신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화살표: 아래쪽 10"/>
          <p:cNvSpPr/>
          <p:nvPr/>
        </p:nvSpPr>
        <p:spPr>
          <a:xfrm>
            <a:off x="8332431" y="2949939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TextBox 11"/>
          <p:cNvSpPr txBox="1"/>
          <p:nvPr/>
        </p:nvSpPr>
        <p:spPr>
          <a:xfrm>
            <a:off x="5200551" y="1326832"/>
            <a:ext cx="1789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  <a:endParaRPr lang="ko-KR" altLang="en-US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로딩 화면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3476667" y="3165951"/>
            <a:ext cx="1789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service</a:t>
            </a:r>
            <a:endParaRPr lang="ko-KR" altLang="en-US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9B25"/>
          </a:solidFill>
          <a:ln>
            <a:solidFill>
              <a:srgbClr val="F3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" name="사각형: 둥근 모서리 1"/>
          <p:cNvSpPr/>
          <p:nvPr/>
        </p:nvSpPr>
        <p:spPr>
          <a:xfrm rot="2700000">
            <a:off x="-904114" y="407151"/>
            <a:ext cx="6043698" cy="6043698"/>
          </a:xfrm>
          <a:prstGeom prst="roundRect">
            <a:avLst>
              <a:gd name="adj" fmla="val 22821"/>
            </a:avLst>
          </a:prstGeom>
          <a:solidFill>
            <a:srgbClr val="FFFFFF"/>
          </a:solidFill>
          <a:ln>
            <a:solidFill>
              <a:srgbClr val="DD9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8110" y="1619375"/>
            <a:ext cx="3619250" cy="3619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2767280"/>
            <a:ext cx="4150495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04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5400" dirty="0" err="1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데모영상</a:t>
            </a:r>
            <a:endParaRPr lang="ko-KR" altLang="en-US" sz="54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518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9B25"/>
          </a:solidFill>
          <a:ln>
            <a:solidFill>
              <a:srgbClr val="F3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12FAEE-A8F4-447A-AC28-3B0A66D5E213}"/>
              </a:ext>
            </a:extLst>
          </p:cNvPr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DEB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0FEC7-F116-4C89-AB9C-BD744DFD2914}"/>
              </a:ext>
            </a:extLst>
          </p:cNvPr>
          <p:cNvSpPr txBox="1"/>
          <p:nvPr/>
        </p:nvSpPr>
        <p:spPr>
          <a:xfrm>
            <a:off x="737236" y="126562"/>
            <a:ext cx="5757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데모 영상 시연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60" name="Picture 12" descr="마이펫의이중생활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b="3290"/>
          <a:stretch/>
        </p:blipFill>
        <p:spPr bwMode="auto">
          <a:xfrm>
            <a:off x="1243140" y="901700"/>
            <a:ext cx="970572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C800"/>
          </a:solidFill>
          <a:ln>
            <a:solidFill>
              <a:srgbClr val="F3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3C800"/>
          </a:solidFill>
          <a:ln>
            <a:solidFill>
              <a:srgbClr val="F3C8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4660" y="5189890"/>
            <a:ext cx="1602080" cy="1602080"/>
          </a:xfrm>
          <a:prstGeom prst="rect">
            <a:avLst/>
          </a:prstGeom>
        </p:spPr>
      </p:pic>
      <p:sp>
        <p:nvSpPr>
          <p:cNvPr id="12" name="사각형: 둥근 모서리 11"/>
          <p:cNvSpPr/>
          <p:nvPr/>
        </p:nvSpPr>
        <p:spPr>
          <a:xfrm rot="2700000" flipV="1">
            <a:off x="249731" y="1786656"/>
            <a:ext cx="404752" cy="404752"/>
          </a:xfrm>
          <a:prstGeom prst="roundRect">
            <a:avLst>
              <a:gd name="adj" fmla="val 22821"/>
            </a:avLst>
          </a:prstGeom>
          <a:solidFill>
            <a:srgbClr val="423630"/>
          </a:solidFill>
          <a:ln>
            <a:solidFill>
              <a:srgbClr val="423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35774" y="882437"/>
            <a:ext cx="4312680" cy="513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01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프로젝트 배경 및 필요성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02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앱 계층구조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03 </a:t>
            </a:r>
            <a:r>
              <a:rPr lang="ko-KR" alt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액티비티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별 기능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04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데모 영상 시연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05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Q&amp;A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300694-CCD9-4EA9-9653-A8E97A7F11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C800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125D3-8491-407F-AB11-70BA960A693E}"/>
              </a:ext>
            </a:extLst>
          </p:cNvPr>
          <p:cNvSpPr txBox="1"/>
          <p:nvPr/>
        </p:nvSpPr>
        <p:spPr>
          <a:xfrm>
            <a:off x="1438504" y="480045"/>
            <a:ext cx="9051696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 smtClean="0">
                <a:solidFill>
                  <a:srgbClr val="FFDD5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19900" dirty="0">
              <a:solidFill>
                <a:srgbClr val="FFDD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56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91B1"/>
          </a:solidFill>
          <a:ln>
            <a:solidFill>
              <a:srgbClr val="749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 rot="2700000">
            <a:off x="-904114" y="407151"/>
            <a:ext cx="6043698" cy="6043698"/>
          </a:xfrm>
          <a:prstGeom prst="roundRect">
            <a:avLst>
              <a:gd name="adj" fmla="val 22821"/>
            </a:avLst>
          </a:prstGeom>
          <a:solidFill>
            <a:srgbClr val="FFFFFF"/>
          </a:solidFill>
          <a:ln>
            <a:solidFill>
              <a:srgbClr val="749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1594" y="2965199"/>
            <a:ext cx="19800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Q &amp; A</a:t>
            </a:r>
            <a:endParaRPr lang="ko-KR" altLang="en-US" sz="54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C9A6F-3173-4332-BA8B-8520E2CC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4" y="2104316"/>
            <a:ext cx="2570682" cy="2645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20D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 rot="2700000">
            <a:off x="-904114" y="407151"/>
            <a:ext cx="6043698" cy="6043698"/>
          </a:xfrm>
          <a:prstGeom prst="roundRect">
            <a:avLst>
              <a:gd name="adj" fmla="val 22821"/>
            </a:avLst>
          </a:prstGeom>
          <a:solidFill>
            <a:srgbClr val="FFFFFF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 ExtraBold"/>
              <a:ea typeface="나눔스퀘어 ExtraBold"/>
            </a:endParaRPr>
          </a:p>
        </p:txBody>
      </p:sp>
      <p:pic>
        <p:nvPicPr>
          <p:cNvPr id="10" name="그림 9" descr="클립아트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5355" y="1521767"/>
            <a:ext cx="3247292" cy="3247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206D7-41F3-4E3C-9DBB-0EB3980CCC62}"/>
              </a:ext>
            </a:extLst>
          </p:cNvPr>
          <p:cNvSpPr txBox="1"/>
          <p:nvPr/>
        </p:nvSpPr>
        <p:spPr>
          <a:xfrm>
            <a:off x="6096000" y="2351781"/>
            <a:ext cx="4688264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01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프로젝트</a:t>
            </a:r>
            <a:endParaRPr lang="en-US" altLang="ko-KR" sz="5400" dirty="0" smtClean="0">
              <a:solidFill>
                <a:schemeClr val="bg1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배경 및 필요성</a:t>
            </a:r>
            <a:endParaRPr lang="ko-KR" altLang="en-US" sz="54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0C18F91-E3D6-4191-A348-E7822FC1B3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20D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FD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dirty="0">
              <a:latin typeface="나눔스퀘어 ExtraBold"/>
              <a:ea typeface="나눔스퀘어 Extra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B97DA190-62E7-4B50-96A3-8D6D80C70279}"/>
              </a:ext>
            </a:extLst>
          </p:cNvPr>
          <p:cNvSpPr txBox="1"/>
          <p:nvPr/>
        </p:nvSpPr>
        <p:spPr>
          <a:xfrm>
            <a:off x="737236" y="126562"/>
            <a:ext cx="3079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프로젝트 배경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4FF58-C012-4077-8A9A-D2E249FC799D}"/>
              </a:ext>
            </a:extLst>
          </p:cNvPr>
          <p:cNvSpPr txBox="1"/>
          <p:nvPr/>
        </p:nvSpPr>
        <p:spPr>
          <a:xfrm>
            <a:off x="1331758" y="2024859"/>
            <a:ext cx="410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너무 많은 메뉴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E5527-421C-46FD-B8F4-8D66CE082EBE}"/>
              </a:ext>
            </a:extLst>
          </p:cNvPr>
          <p:cNvSpPr txBox="1"/>
          <p:nvPr/>
        </p:nvSpPr>
        <p:spPr>
          <a:xfrm>
            <a:off x="4177402" y="2028394"/>
            <a:ext cx="410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소중한 주말과 소중한 오늘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FF3A4-4439-4A59-8C3E-7696B20B6C57}"/>
              </a:ext>
            </a:extLst>
          </p:cNvPr>
          <p:cNvSpPr txBox="1"/>
          <p:nvPr/>
        </p:nvSpPr>
        <p:spPr>
          <a:xfrm>
            <a:off x="8801449" y="2024859"/>
            <a:ext cx="535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소중한 내 돈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김밥천국 메뉴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9"/>
          <a:stretch/>
        </p:blipFill>
        <p:spPr bwMode="auto">
          <a:xfrm>
            <a:off x="1270258" y="2757502"/>
            <a:ext cx="2546370" cy="237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봄 사진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8" b="21231"/>
          <a:stretch/>
        </p:blipFill>
        <p:spPr bwMode="auto">
          <a:xfrm>
            <a:off x="4473486" y="2798286"/>
            <a:ext cx="3480702" cy="233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돈뭉치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574" y="2830340"/>
            <a:ext cx="2953455" cy="22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0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C0244D-4A00-4FAA-B2BB-127FF179C6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20D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203948-8D53-4402-A469-0CE10DEF6372}"/>
              </a:ext>
            </a:extLst>
          </p:cNvPr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FD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dirty="0">
              <a:latin typeface="나눔스퀘어 ExtraBold"/>
              <a:ea typeface="나눔스퀘어 Extra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5688D49-3E9C-46BC-8058-EA5A622748F9}"/>
              </a:ext>
            </a:extLst>
          </p:cNvPr>
          <p:cNvSpPr txBox="1"/>
          <p:nvPr/>
        </p:nvSpPr>
        <p:spPr>
          <a:xfrm>
            <a:off x="737236" y="126562"/>
            <a:ext cx="2934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프로젝트 배경</a:t>
            </a:r>
          </a:p>
        </p:txBody>
      </p:sp>
      <p:pic>
        <p:nvPicPr>
          <p:cNvPr id="2056" name="Picture 8" descr="선택의 순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89" y="1088771"/>
            <a:ext cx="5715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C64CBB-54E9-4E98-8318-843AC2033F0E}"/>
              </a:ext>
            </a:extLst>
          </p:cNvPr>
          <p:cNvSpPr txBox="1"/>
          <p:nvPr/>
        </p:nvSpPr>
        <p:spPr>
          <a:xfrm>
            <a:off x="218678" y="1087265"/>
            <a:ext cx="2449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된장찌개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C64CBB-54E9-4E98-8318-843AC2033F0E}"/>
              </a:ext>
            </a:extLst>
          </p:cNvPr>
          <p:cNvSpPr txBox="1"/>
          <p:nvPr/>
        </p:nvSpPr>
        <p:spPr>
          <a:xfrm>
            <a:off x="6600060" y="1088771"/>
            <a:ext cx="4372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 </a:t>
            </a:r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선택지</a:t>
            </a:r>
            <a:endParaRPr lang="en-US" altLang="ko-KR" sz="2800" dirty="0" smtClean="0">
              <a:highlight>
                <a:srgbClr val="FFDD5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</a:t>
            </a:r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스트레스</a:t>
            </a:r>
            <a:endParaRPr lang="en-US" altLang="ko-KR" sz="2800" dirty="0" smtClean="0">
              <a:highlight>
                <a:srgbClr val="FFDD5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64CBB-54E9-4E98-8318-843AC2033F0E}"/>
              </a:ext>
            </a:extLst>
          </p:cNvPr>
          <p:cNvSpPr txBox="1"/>
          <p:nvPr/>
        </p:nvSpPr>
        <p:spPr>
          <a:xfrm>
            <a:off x="3831745" y="1088771"/>
            <a:ext cx="276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김치찌개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64CBB-54E9-4E98-8318-843AC2033F0E}"/>
              </a:ext>
            </a:extLst>
          </p:cNvPr>
          <p:cNvSpPr txBox="1"/>
          <p:nvPr/>
        </p:nvSpPr>
        <p:spPr>
          <a:xfrm>
            <a:off x="6277784" y="4811350"/>
            <a:ext cx="4767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중요하지 않은 선택이라면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압박감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없이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선택하자</a:t>
            </a:r>
            <a:endParaRPr lang="en-US" altLang="ko-KR" sz="2800" dirty="0" smtClean="0">
              <a:highlight>
                <a:srgbClr val="FFDD5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99447" y="4952995"/>
            <a:ext cx="1688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점심메뉴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C0244D-4A00-4FAA-B2BB-127FF179C6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20D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203948-8D53-4402-A469-0CE10DEF6372}"/>
              </a:ext>
            </a:extLst>
          </p:cNvPr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FD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dirty="0">
              <a:latin typeface="나눔스퀘어 ExtraBold"/>
              <a:ea typeface="나눔스퀘어 Extra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5688D49-3E9C-46BC-8058-EA5A622748F9}"/>
              </a:ext>
            </a:extLst>
          </p:cNvPr>
          <p:cNvSpPr txBox="1"/>
          <p:nvPr/>
        </p:nvSpPr>
        <p:spPr>
          <a:xfrm>
            <a:off x="737236" y="126562"/>
            <a:ext cx="2934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프로젝트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C64CBB-54E9-4E98-8318-843AC2033F0E}"/>
              </a:ext>
            </a:extLst>
          </p:cNvPr>
          <p:cNvSpPr txBox="1"/>
          <p:nvPr/>
        </p:nvSpPr>
        <p:spPr>
          <a:xfrm>
            <a:off x="7649029" y="4466315"/>
            <a:ext cx="345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선호도를 반영해서 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똑똑한 선택지를 제공</a:t>
            </a:r>
            <a:r>
              <a:rPr lang="en-US" altLang="ko-KR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098" name="Picture 2" descr="데이터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711337"/>
            <a:ext cx="6639379" cy="410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B664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 rot="2700000">
            <a:off x="-904114" y="407151"/>
            <a:ext cx="6043698" cy="6043698"/>
          </a:xfrm>
          <a:prstGeom prst="roundRect">
            <a:avLst>
              <a:gd name="adj" fmla="val 22821"/>
            </a:avLst>
          </a:prstGeom>
          <a:solidFill>
            <a:srgbClr val="FFFFFF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2351781"/>
            <a:ext cx="4953600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02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앱 계층구조</a:t>
            </a:r>
            <a:endParaRPr lang="ko-KR" altLang="en-US" sz="54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5141" y="2016405"/>
            <a:ext cx="2825188" cy="2825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-86883"/>
            <a:ext cx="12192000" cy="6858000"/>
          </a:xfrm>
          <a:prstGeom prst="rect">
            <a:avLst/>
          </a:prstGeom>
          <a:solidFill>
            <a:srgbClr val="54B664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21A14516-CF95-417C-A9D3-C4351473703D}"/>
              </a:ext>
            </a:extLst>
          </p:cNvPr>
          <p:cNvSpPr txBox="1"/>
          <p:nvPr/>
        </p:nvSpPr>
        <p:spPr>
          <a:xfrm>
            <a:off x="737236" y="126562"/>
            <a:ext cx="5757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앱 구성요소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CB9CD-FC0C-47D9-AB12-5159BCAD4FC1}"/>
              </a:ext>
            </a:extLst>
          </p:cNvPr>
          <p:cNvSpPr txBox="1"/>
          <p:nvPr/>
        </p:nvSpPr>
        <p:spPr>
          <a:xfrm>
            <a:off x="5644233" y="1729015"/>
            <a:ext cx="54488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점심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저녁 메뉴 선택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데일리룩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추천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데이트코스 추천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친구들과 놀만한 곳 추천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미니게임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꼴찌가 계산하기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19121" y="1403730"/>
            <a:ext cx="2482290" cy="4464007"/>
            <a:chOff x="7218301" y="1110113"/>
            <a:chExt cx="2482290" cy="446400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301" y="1110113"/>
              <a:ext cx="2482290" cy="44640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906" y="1781093"/>
              <a:ext cx="1884689" cy="314871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EBCB9CD-FC0C-47D9-AB12-5159BCAD4FC1}"/>
              </a:ext>
            </a:extLst>
          </p:cNvPr>
          <p:cNvSpPr txBox="1"/>
          <p:nvPr/>
        </p:nvSpPr>
        <p:spPr>
          <a:xfrm>
            <a:off x="5644233" y="959014"/>
            <a:ext cx="544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highlight>
                  <a:srgbClr val="54B664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GOMIN STOP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-86883"/>
            <a:ext cx="12192000" cy="6858000"/>
          </a:xfrm>
          <a:prstGeom prst="rect">
            <a:avLst/>
          </a:prstGeom>
          <a:solidFill>
            <a:srgbClr val="54B664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76300" y="711337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21A14516-CF95-417C-A9D3-C4351473703D}"/>
              </a:ext>
            </a:extLst>
          </p:cNvPr>
          <p:cNvSpPr txBox="1"/>
          <p:nvPr/>
        </p:nvSpPr>
        <p:spPr>
          <a:xfrm>
            <a:off x="737236" y="126562"/>
            <a:ext cx="5757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Application Layer Structure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4" name="사각형: 둥근 모서리 24"/>
          <p:cNvSpPr/>
          <p:nvPr/>
        </p:nvSpPr>
        <p:spPr>
          <a:xfrm rot="5400000">
            <a:off x="5265319" y="1729277"/>
            <a:ext cx="1483115" cy="4963953"/>
          </a:xfrm>
          <a:prstGeom prst="roundRect">
            <a:avLst>
              <a:gd name="adj" fmla="val 16667"/>
            </a:avLst>
          </a:prstGeom>
          <a:solidFill>
            <a:srgbClr val="54B664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304971" y="859619"/>
            <a:ext cx="1582058" cy="1649875"/>
            <a:chOff x="1208766" y="2731476"/>
            <a:chExt cx="1582058" cy="1649875"/>
          </a:xfrm>
        </p:grpSpPr>
        <p:sp>
          <p:nvSpPr>
            <p:cNvPr id="2" name="순서도: 다중 문서 1"/>
            <p:cNvSpPr/>
            <p:nvPr/>
          </p:nvSpPr>
          <p:spPr>
            <a:xfrm>
              <a:off x="1208766" y="2731476"/>
              <a:ext cx="1582058" cy="1649875"/>
            </a:xfrm>
            <a:prstGeom prst="flowChartMultidocumen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1208766" y="3324940"/>
              <a:ext cx="1388050" cy="52322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rPr>
                <a:t>Main Activity</a:t>
              </a:r>
              <a:br>
                <a: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rPr>
              </a:br>
              <a:r>
                <a: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rPr>
                <a:t>[MENU]</a:t>
              </a:r>
              <a:endParaRPr lang="ko-KR" altLang="en-US" dirty="0">
                <a:ln w="9525">
                  <a:solidFill>
                    <a:schemeClr val="tx1">
                      <a:alpha val="0"/>
                    </a:schemeClr>
                  </a:solidFill>
                </a:ln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804405" y="1055053"/>
            <a:ext cx="1388049" cy="921250"/>
            <a:chOff x="3109866" y="-839673"/>
            <a:chExt cx="1388050" cy="881749"/>
          </a:xfrm>
        </p:grpSpPr>
        <p:sp>
          <p:nvSpPr>
            <p:cNvPr id="24" name="TextBox 5"/>
            <p:cNvSpPr txBox="1"/>
            <p:nvPr/>
          </p:nvSpPr>
          <p:spPr>
            <a:xfrm>
              <a:off x="3109866" y="-631603"/>
              <a:ext cx="1388050" cy="52322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rPr>
                <a:t>Loading</a:t>
              </a:r>
            </a:p>
            <a:p>
              <a:pPr algn="ctr">
                <a:defRPr/>
              </a:pPr>
              <a:r>
                <a: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rPr>
                <a:t>Activity</a:t>
              </a:r>
              <a:endParaRPr lang="ko-KR" altLang="en-US" dirty="0">
                <a:ln w="9525">
                  <a:solidFill>
                    <a:schemeClr val="tx1">
                      <a:alpha val="0"/>
                    </a:schemeClr>
                  </a:solidFill>
                </a:ln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순서도: 다중 문서 24"/>
            <p:cNvSpPr/>
            <p:nvPr/>
          </p:nvSpPr>
          <p:spPr>
            <a:xfrm>
              <a:off x="3419386" y="-839673"/>
              <a:ext cx="908775" cy="881749"/>
            </a:xfrm>
            <a:prstGeom prst="flowChartMultidocument">
              <a:avLst/>
            </a:prstGeom>
            <a:solidFill>
              <a:schemeClr val="accent4">
                <a:lumMod val="60000"/>
                <a:lumOff val="40000"/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왼쪽/오른쪽 화살표 5"/>
          <p:cNvSpPr/>
          <p:nvPr/>
        </p:nvSpPr>
        <p:spPr>
          <a:xfrm>
            <a:off x="7086100" y="1434489"/>
            <a:ext cx="1684010" cy="457200"/>
          </a:xfrm>
          <a:prstGeom prst="leftRightArrow">
            <a:avLst/>
          </a:prstGeom>
          <a:solidFill>
            <a:srgbClr val="54B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591401" y="2461677"/>
            <a:ext cx="7077273" cy="1134508"/>
            <a:chOff x="2591401" y="2771775"/>
            <a:chExt cx="7077273" cy="1134508"/>
          </a:xfrm>
        </p:grpSpPr>
        <p:grpSp>
          <p:nvGrpSpPr>
            <p:cNvPr id="13" name="그룹 12"/>
            <p:cNvGrpSpPr/>
            <p:nvPr/>
          </p:nvGrpSpPr>
          <p:grpSpPr>
            <a:xfrm>
              <a:off x="2591401" y="2771775"/>
              <a:ext cx="7077273" cy="1104900"/>
              <a:chOff x="2591401" y="2771775"/>
              <a:chExt cx="7077273" cy="1104900"/>
            </a:xfrm>
          </p:grpSpPr>
          <p:cxnSp>
            <p:nvCxnSpPr>
              <p:cNvPr id="8" name="직선 연결선 7"/>
              <p:cNvCxnSpPr/>
              <p:nvPr/>
            </p:nvCxnSpPr>
            <p:spPr>
              <a:xfrm>
                <a:off x="5923080" y="2771775"/>
                <a:ext cx="0" cy="1104900"/>
              </a:xfrm>
              <a:prstGeom prst="line">
                <a:avLst/>
              </a:prstGeom>
              <a:ln w="25400">
                <a:solidFill>
                  <a:srgbClr val="54B6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2591401" y="3290430"/>
                <a:ext cx="7077273" cy="18526"/>
              </a:xfrm>
              <a:prstGeom prst="line">
                <a:avLst/>
              </a:prstGeom>
              <a:ln w="25400">
                <a:solidFill>
                  <a:srgbClr val="54B6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연결선 40"/>
            <p:cNvCxnSpPr/>
            <p:nvPr/>
          </p:nvCxnSpPr>
          <p:spPr>
            <a:xfrm>
              <a:off x="2591401" y="3299693"/>
              <a:ext cx="8055" cy="606590"/>
            </a:xfrm>
            <a:prstGeom prst="line">
              <a:avLst/>
            </a:prstGeom>
            <a:ln w="25400">
              <a:solidFill>
                <a:srgbClr val="54B6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4249185" y="3290430"/>
              <a:ext cx="8055" cy="606590"/>
            </a:xfrm>
            <a:prstGeom prst="line">
              <a:avLst/>
            </a:prstGeom>
            <a:ln w="25400">
              <a:solidFill>
                <a:srgbClr val="54B6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7744559" y="3299693"/>
              <a:ext cx="0" cy="576982"/>
            </a:xfrm>
            <a:prstGeom prst="line">
              <a:avLst/>
            </a:prstGeom>
            <a:ln w="25400">
              <a:solidFill>
                <a:srgbClr val="54B6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9668674" y="3290430"/>
              <a:ext cx="0" cy="586245"/>
            </a:xfrm>
            <a:prstGeom prst="line">
              <a:avLst/>
            </a:prstGeom>
            <a:ln w="25400">
              <a:solidFill>
                <a:srgbClr val="54B6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5100441" y="5563434"/>
            <a:ext cx="1670640" cy="572234"/>
            <a:chOff x="5593089" y="5366327"/>
            <a:chExt cx="1781518" cy="716170"/>
          </a:xfrm>
        </p:grpSpPr>
        <p:sp>
          <p:nvSpPr>
            <p:cNvPr id="45" name="순서도: 자기 디스크 44"/>
            <p:cNvSpPr/>
            <p:nvPr/>
          </p:nvSpPr>
          <p:spPr>
            <a:xfrm>
              <a:off x="5593089" y="5366327"/>
              <a:ext cx="1687058" cy="716170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63F369-A371-4E3E-A3F1-58E8BFAEBDB4}"/>
                </a:ext>
              </a:extLst>
            </p:cNvPr>
            <p:cNvSpPr txBox="1"/>
            <p:nvPr/>
          </p:nvSpPr>
          <p:spPr>
            <a:xfrm>
              <a:off x="5919310" y="5557513"/>
              <a:ext cx="1455297" cy="50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server</a:t>
              </a:r>
              <a:endParaRPr lang="ko-KR" altLang="en-US" sz="2000" dirty="0">
                <a:solidFill>
                  <a:schemeClr val="bg1"/>
                </a:solidFill>
                <a:highlight>
                  <a:srgbClr val="54B664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075002" y="5295384"/>
            <a:ext cx="1119587" cy="858776"/>
            <a:chOff x="2072537" y="5211809"/>
            <a:chExt cx="1119587" cy="858776"/>
          </a:xfrm>
        </p:grpSpPr>
        <p:sp>
          <p:nvSpPr>
            <p:cNvPr id="47" name="세로로 말린 두루마리 모양 46"/>
            <p:cNvSpPr/>
            <p:nvPr/>
          </p:nvSpPr>
          <p:spPr>
            <a:xfrm>
              <a:off x="2072537" y="5211809"/>
              <a:ext cx="969431" cy="858776"/>
            </a:xfrm>
            <a:prstGeom prst="verticalScroll">
              <a:avLst>
                <a:gd name="adj" fmla="val 13396"/>
              </a:avLst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063F369-A371-4E3E-A3F1-58E8BFAEBDB4}"/>
                </a:ext>
              </a:extLst>
            </p:cNvPr>
            <p:cNvSpPr txBox="1"/>
            <p:nvPr/>
          </p:nvSpPr>
          <p:spPr>
            <a:xfrm>
              <a:off x="2265709" y="5390665"/>
              <a:ext cx="9264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user data</a:t>
              </a:r>
              <a:endParaRPr lang="ko-KR" altLang="en-US" sz="1600" dirty="0">
                <a:solidFill>
                  <a:schemeClr val="bg1"/>
                </a:solidFill>
                <a:highlight>
                  <a:srgbClr val="54B664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910145" y="5219030"/>
            <a:ext cx="756328" cy="879362"/>
            <a:chOff x="1176809" y="1836457"/>
            <a:chExt cx="1280774" cy="1432119"/>
          </a:xfrm>
        </p:grpSpPr>
        <p:grpSp>
          <p:nvGrpSpPr>
            <p:cNvPr id="59" name="그룹 58"/>
            <p:cNvGrpSpPr/>
            <p:nvPr/>
          </p:nvGrpSpPr>
          <p:grpSpPr>
            <a:xfrm>
              <a:off x="1195592" y="1836457"/>
              <a:ext cx="1261991" cy="1432119"/>
              <a:chOff x="2369489" y="1077375"/>
              <a:chExt cx="1261991" cy="1432119"/>
            </a:xfrm>
          </p:grpSpPr>
          <p:sp>
            <p:nvSpPr>
              <p:cNvPr id="56" name="순서도: 처리 55"/>
              <p:cNvSpPr/>
              <p:nvPr/>
            </p:nvSpPr>
            <p:spPr>
              <a:xfrm>
                <a:off x="2369489" y="1184744"/>
                <a:ext cx="1071064" cy="1324750"/>
              </a:xfrm>
              <a:prstGeom prst="flowChartProcess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56"/>
              <p:cNvSpPr/>
              <p:nvPr/>
            </p:nvSpPr>
            <p:spPr>
              <a:xfrm rot="13154986">
                <a:off x="2951058" y="1305059"/>
                <a:ext cx="443376" cy="303620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이등변 삼각형 59"/>
              <p:cNvSpPr/>
              <p:nvPr/>
            </p:nvSpPr>
            <p:spPr>
              <a:xfrm rot="2475964">
                <a:off x="3151921" y="1077375"/>
                <a:ext cx="479559" cy="3036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063F369-A371-4E3E-A3F1-58E8BFAEBDB4}"/>
                </a:ext>
              </a:extLst>
            </p:cNvPr>
            <p:cNvSpPr txBox="1"/>
            <p:nvPr/>
          </p:nvSpPr>
          <p:spPr>
            <a:xfrm>
              <a:off x="1176809" y="2908271"/>
              <a:ext cx="926415" cy="3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.JPG</a:t>
              </a:r>
              <a:endParaRPr lang="ko-KR" altLang="en-US" sz="1050" dirty="0">
                <a:solidFill>
                  <a:schemeClr val="bg1"/>
                </a:solidFill>
                <a:highlight>
                  <a:srgbClr val="54B664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3" name="왼쪽/오른쪽 화살표 62"/>
          <p:cNvSpPr/>
          <p:nvPr/>
        </p:nvSpPr>
        <p:spPr>
          <a:xfrm rot="5400000">
            <a:off x="2349092" y="4780031"/>
            <a:ext cx="445388" cy="270638"/>
          </a:xfrm>
          <a:prstGeom prst="leftRightArrow">
            <a:avLst/>
          </a:prstGeom>
          <a:solidFill>
            <a:srgbClr val="54B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06540" y="3672385"/>
            <a:ext cx="8403962" cy="1037302"/>
            <a:chOff x="1705032" y="3321163"/>
            <a:chExt cx="8403962" cy="1037302"/>
          </a:xfrm>
        </p:grpSpPr>
        <p:grpSp>
          <p:nvGrpSpPr>
            <p:cNvPr id="27" name="그룹 26"/>
            <p:cNvGrpSpPr/>
            <p:nvPr/>
          </p:nvGrpSpPr>
          <p:grpSpPr>
            <a:xfrm>
              <a:off x="1705032" y="3437215"/>
              <a:ext cx="1388049" cy="921250"/>
              <a:chOff x="3109865" y="-737216"/>
              <a:chExt cx="1388050" cy="881749"/>
            </a:xfrm>
          </p:grpSpPr>
          <p:sp>
            <p:nvSpPr>
              <p:cNvPr id="29" name="TextBox 5"/>
              <p:cNvSpPr txBox="1"/>
              <p:nvPr/>
            </p:nvSpPr>
            <p:spPr>
              <a:xfrm>
                <a:off x="3109865" y="-640285"/>
                <a:ext cx="1388050" cy="706992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Menu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Option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Activity</a:t>
                </a:r>
                <a:endParaRPr lang="ko-KR" altLang="en-US" dirty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1" name="순서도: 다중 문서 30"/>
              <p:cNvSpPr/>
              <p:nvPr/>
            </p:nvSpPr>
            <p:spPr>
              <a:xfrm>
                <a:off x="3449864" y="-737216"/>
                <a:ext cx="908775" cy="881749"/>
              </a:xfrm>
              <a:prstGeom prst="flowChartMultidocument">
                <a:avLst/>
              </a:prstGeom>
              <a:solidFill>
                <a:schemeClr val="accent4">
                  <a:lumMod val="60000"/>
                  <a:lumOff val="40000"/>
                  <a:alpha val="1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3339045" y="3385572"/>
              <a:ext cx="1388049" cy="921250"/>
              <a:chOff x="3109866" y="-804993"/>
              <a:chExt cx="1388050" cy="881749"/>
            </a:xfrm>
          </p:grpSpPr>
          <p:sp>
            <p:nvSpPr>
              <p:cNvPr id="40" name="순서도: 다중 문서 39"/>
              <p:cNvSpPr/>
              <p:nvPr/>
            </p:nvSpPr>
            <p:spPr>
              <a:xfrm>
                <a:off x="3419384" y="-804993"/>
                <a:ext cx="908775" cy="881749"/>
              </a:xfrm>
              <a:prstGeom prst="flowChartMultidocument">
                <a:avLst/>
              </a:prstGeom>
              <a:solidFill>
                <a:srgbClr val="FFF8E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5"/>
              <p:cNvSpPr txBox="1"/>
              <p:nvPr/>
            </p:nvSpPr>
            <p:spPr>
              <a:xfrm>
                <a:off x="3109866" y="-631603"/>
                <a:ext cx="1388050" cy="500786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Cloth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Activity</a:t>
                </a:r>
                <a:endParaRPr lang="ko-KR" altLang="en-US" dirty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036712" y="3359567"/>
              <a:ext cx="1388049" cy="921250"/>
              <a:chOff x="3109866" y="-822086"/>
              <a:chExt cx="1388050" cy="881749"/>
            </a:xfrm>
          </p:grpSpPr>
          <p:sp>
            <p:nvSpPr>
              <p:cNvPr id="50" name="순서도: 다중 문서 49"/>
              <p:cNvSpPr/>
              <p:nvPr/>
            </p:nvSpPr>
            <p:spPr>
              <a:xfrm>
                <a:off x="3449864" y="-822086"/>
                <a:ext cx="908775" cy="881749"/>
              </a:xfrm>
              <a:prstGeom prst="flowChartMultidocument">
                <a:avLst/>
              </a:prstGeom>
              <a:solidFill>
                <a:srgbClr val="FFF8E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5"/>
              <p:cNvSpPr txBox="1"/>
              <p:nvPr/>
            </p:nvSpPr>
            <p:spPr>
              <a:xfrm>
                <a:off x="3109866" y="-631603"/>
                <a:ext cx="1388050" cy="500785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Date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Course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880416" y="3344232"/>
              <a:ext cx="1388049" cy="947205"/>
              <a:chOff x="3090816" y="-822086"/>
              <a:chExt cx="1388050" cy="906591"/>
            </a:xfrm>
          </p:grpSpPr>
          <p:sp>
            <p:nvSpPr>
              <p:cNvPr id="30" name="순서도: 다중 문서 29"/>
              <p:cNvSpPr/>
              <p:nvPr/>
            </p:nvSpPr>
            <p:spPr>
              <a:xfrm>
                <a:off x="3408589" y="-822086"/>
                <a:ext cx="908775" cy="881749"/>
              </a:xfrm>
              <a:prstGeom prst="flowChartMultidocument">
                <a:avLst/>
              </a:prstGeom>
              <a:solidFill>
                <a:srgbClr val="FFF8E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5"/>
              <p:cNvSpPr txBox="1"/>
              <p:nvPr/>
            </p:nvSpPr>
            <p:spPr>
              <a:xfrm>
                <a:off x="3090816" y="-622488"/>
                <a:ext cx="1388050" cy="706993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 Hip</a:t>
                </a:r>
                <a:r>
                  <a:rPr lang="en-US" altLang="ko-KR" sz="1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 </a:t>
                </a: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Place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Activity</a:t>
                </a:r>
                <a:endParaRPr lang="en-US" altLang="ko-KR" sz="1400" dirty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endParaRPr>
              </a:p>
              <a:p>
                <a:pPr algn="ctr">
                  <a:defRPr/>
                </a:pPr>
                <a:endPara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720945" y="3321163"/>
              <a:ext cx="1388049" cy="921250"/>
              <a:chOff x="3109866" y="-822084"/>
              <a:chExt cx="1388050" cy="881749"/>
            </a:xfrm>
          </p:grpSpPr>
          <p:sp>
            <p:nvSpPr>
              <p:cNvPr id="34" name="TextBox 5"/>
              <p:cNvSpPr txBox="1"/>
              <p:nvPr/>
            </p:nvSpPr>
            <p:spPr>
              <a:xfrm>
                <a:off x="3109866" y="-631603"/>
                <a:ext cx="1388050" cy="500786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Gamble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Activity</a:t>
                </a:r>
                <a:endPara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5" name="순서도: 다중 문서 34"/>
              <p:cNvSpPr/>
              <p:nvPr/>
            </p:nvSpPr>
            <p:spPr>
              <a:xfrm>
                <a:off x="3404417" y="-822084"/>
                <a:ext cx="908775" cy="881749"/>
              </a:xfrm>
              <a:prstGeom prst="flowChartMultidocument">
                <a:avLst/>
              </a:prstGeom>
              <a:solidFill>
                <a:schemeClr val="accent4">
                  <a:lumMod val="60000"/>
                  <a:lumOff val="40000"/>
                  <a:alpha val="1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5" name="왼쪽/오른쪽 화살표 64"/>
          <p:cNvSpPr/>
          <p:nvPr/>
        </p:nvSpPr>
        <p:spPr>
          <a:xfrm rot="5400000">
            <a:off x="5653774" y="5077385"/>
            <a:ext cx="445388" cy="270638"/>
          </a:xfrm>
          <a:prstGeom prst="leftRightArrow">
            <a:avLst>
              <a:gd name="adj1" fmla="val 42961"/>
              <a:gd name="adj2" fmla="val 50000"/>
            </a:avLst>
          </a:prstGeom>
          <a:solidFill>
            <a:srgbClr val="54B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357</Words>
  <Application>Microsoft Office PowerPoint</Application>
  <PresentationFormat>와이드스크린</PresentationFormat>
  <Paragraphs>165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나눔스퀘어 ExtraBold</vt:lpstr>
      <vt:lpstr>함초롬돋움</vt:lpstr>
      <vt:lpstr>Times New Roman</vt:lpstr>
      <vt:lpstr>Arial</vt:lpstr>
      <vt:lpstr>나눔스퀘어</vt:lpstr>
      <vt:lpstr>맑은 고딕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woqls22@naver.com</cp:lastModifiedBy>
  <cp:revision>96</cp:revision>
  <dcterms:created xsi:type="dcterms:W3CDTF">2018-04-07T02:04:58Z</dcterms:created>
  <dcterms:modified xsi:type="dcterms:W3CDTF">2019-12-12T18:43:12Z</dcterms:modified>
  <cp:version>1000.0000.01</cp:version>
</cp:coreProperties>
</file>